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56E79-8191-4FDD-822A-FCD2A2F27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965960"/>
            <a:ext cx="10899648" cy="2203704"/>
          </a:xfrm>
        </p:spPr>
        <p:txBody>
          <a:bodyPr/>
          <a:lstStyle/>
          <a:p>
            <a:r>
              <a:rPr lang="en-IN" dirty="0" smtClean="0"/>
              <a:t>Alternative Development Model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359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DE4538-B522-4B34-A731-37AEA716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46" y="1012251"/>
            <a:ext cx="9006707" cy="50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0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16908A-53F8-4728-A90F-D5D80AAC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92" y="870849"/>
            <a:ext cx="8788919" cy="49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AECC7B-D157-47D6-A172-9B066E60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04" y="1024882"/>
            <a:ext cx="8544997" cy="48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DB47B5-A198-4D5C-B163-D38A4D94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26" y="1121224"/>
            <a:ext cx="8729282" cy="49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034A52-ACF9-47F4-BD46-F03B3027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11" y="823715"/>
            <a:ext cx="8889438" cy="50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7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5E141F-6FAB-42BA-8975-E3A2D3BBE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36" y="701167"/>
            <a:ext cx="8437107" cy="47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C4434C-33EE-47E3-B22C-32C00F03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3" y="589206"/>
            <a:ext cx="9030779" cy="50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hnschrift Light Condensed" pitchFamily="34" charset="0"/>
              </a:rPr>
              <a:t>Gram </a:t>
            </a:r>
            <a:r>
              <a:rPr lang="en-US" sz="2400" dirty="0" err="1">
                <a:latin typeface="Bahnschrift Light Condensed" pitchFamily="34" charset="0"/>
              </a:rPr>
              <a:t>Swaraj</a:t>
            </a:r>
            <a:r>
              <a:rPr lang="en-US" sz="2400" dirty="0">
                <a:latin typeface="Bahnschrift Light Condensed" pitchFamily="34" charset="0"/>
              </a:rPr>
              <a:t> - an idea of the self-reliant village is a unique concept of rural reconstruction proposed by Mahatma Gandhi much before India's independence that he developed over a period of times</a:t>
            </a:r>
            <a:r>
              <a:rPr lang="en-US" sz="2400" dirty="0" smtClean="0">
                <a:latin typeface="Bahnschrift Light Condense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hnschrift Light Condensed" pitchFamily="34" charset="0"/>
              </a:rPr>
              <a:t>His concept of Gram </a:t>
            </a:r>
            <a:r>
              <a:rPr lang="en-US" sz="2400" dirty="0" err="1">
                <a:latin typeface="Bahnschrift Light Condensed" pitchFamily="34" charset="0"/>
              </a:rPr>
              <a:t>Swaraj</a:t>
            </a:r>
            <a:r>
              <a:rPr lang="en-US" sz="2400" dirty="0">
                <a:latin typeface="Bahnschrift Light Condensed" pitchFamily="34" charset="0"/>
              </a:rPr>
              <a:t> is considered one of the alternative models of rural reconstruction, whose primary focus is on the holistic development of a society where individuals are placed in the economic system's </a:t>
            </a:r>
            <a:r>
              <a:rPr lang="en-US" sz="2400" dirty="0" err="1">
                <a:latin typeface="Bahnschrift Light Condensed" pitchFamily="34" charset="0"/>
              </a:rPr>
              <a:t>centre</a:t>
            </a:r>
            <a:r>
              <a:rPr lang="en-US" sz="2400" dirty="0">
                <a:latin typeface="Bahnschrift Light Condensed" pitchFamily="34" charset="0"/>
              </a:rPr>
              <a:t>.</a:t>
            </a:r>
            <a:endParaRPr lang="en-IN" sz="24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latin typeface="Bahnschrift Light Condensed" pitchFamily="34" charset="0"/>
              </a:rPr>
              <a:t>Gram means village and </a:t>
            </a:r>
            <a:r>
              <a:rPr lang="en-US" sz="3200" dirty="0" err="1">
                <a:latin typeface="Bahnschrift Light Condensed" pitchFamily="34" charset="0"/>
              </a:rPr>
              <a:t>Swaraj</a:t>
            </a:r>
            <a:r>
              <a:rPr lang="en-US" sz="3200" dirty="0">
                <a:latin typeface="Bahnschrift Light Condensed" pitchFamily="34" charset="0"/>
              </a:rPr>
              <a:t> is a Vedic word means self-restraint and self-rule</a:t>
            </a:r>
            <a:r>
              <a:rPr lang="en-US" sz="3200" dirty="0" smtClean="0">
                <a:latin typeface="Bahnschrift Light Condensed" pitchFamily="34" charset="0"/>
              </a:rPr>
              <a:t>.</a:t>
            </a:r>
          </a:p>
          <a:p>
            <a:pPr algn="just"/>
            <a:r>
              <a:rPr lang="en-US" sz="3200" dirty="0">
                <a:latin typeface="Bahnschrift Light Condensed" pitchFamily="34" charset="0"/>
              </a:rPr>
              <a:t>So, in simple Gram </a:t>
            </a:r>
            <a:r>
              <a:rPr lang="en-US" sz="3200" dirty="0" err="1">
                <a:latin typeface="Bahnschrift Light Condensed" pitchFamily="34" charset="0"/>
              </a:rPr>
              <a:t>Swaraj</a:t>
            </a:r>
            <a:r>
              <a:rPr lang="en-US" sz="3200" dirty="0">
                <a:latin typeface="Bahnschrift Light Condensed" pitchFamily="34" charset="0"/>
              </a:rPr>
              <a:t>, means achieving self-rule and control by the villages.</a:t>
            </a:r>
            <a:endParaRPr lang="en-IN" sz="32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6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Bahnschrift Condensed" pitchFamily="34" charset="0"/>
              </a:rPr>
              <a:t>Thus, in Gram </a:t>
            </a:r>
            <a:r>
              <a:rPr lang="en-US" sz="2800" dirty="0" err="1">
                <a:latin typeface="Bahnschrift Condensed" pitchFamily="34" charset="0"/>
              </a:rPr>
              <a:t>Swaraj</a:t>
            </a:r>
            <a:r>
              <a:rPr lang="en-US" sz="2800" dirty="0">
                <a:latin typeface="Bahnschrift Condensed" pitchFamily="34" charset="0"/>
              </a:rPr>
              <a:t>, Gandhi focused on the holistic development of individual objectives to attain happiness and harmony at the society. In Gram </a:t>
            </a:r>
            <a:r>
              <a:rPr lang="en-US" sz="2800" dirty="0" err="1">
                <a:latin typeface="Bahnschrift Condensed" pitchFamily="34" charset="0"/>
              </a:rPr>
              <a:t>Swaraj's</a:t>
            </a:r>
            <a:r>
              <a:rPr lang="en-US" sz="2800" dirty="0">
                <a:latin typeface="Bahnschrift Condensed" pitchFamily="34" charset="0"/>
              </a:rPr>
              <a:t> concept, he thus </a:t>
            </a:r>
            <a:r>
              <a:rPr lang="en-US" sz="2800" dirty="0" err="1">
                <a:latin typeface="Bahnschrift Condensed" pitchFamily="34" charset="0"/>
              </a:rPr>
              <a:t>emphasised</a:t>
            </a:r>
            <a:r>
              <a:rPr lang="en-US" sz="2800" dirty="0">
                <a:latin typeface="Bahnschrift Condensed" pitchFamily="34" charset="0"/>
              </a:rPr>
              <a:t> economic development and social, cultural and political development of the human being. The principles Gram </a:t>
            </a:r>
            <a:r>
              <a:rPr lang="en-US" sz="2800" dirty="0" err="1">
                <a:latin typeface="Bahnschrift Condensed" pitchFamily="34" charset="0"/>
              </a:rPr>
              <a:t>Swaraj</a:t>
            </a:r>
            <a:r>
              <a:rPr lang="en-US" sz="2800" dirty="0">
                <a:latin typeface="Bahnschrift Condensed" pitchFamily="34" charset="0"/>
              </a:rPr>
              <a:t> can be </a:t>
            </a:r>
            <a:r>
              <a:rPr lang="en-US" sz="2800" dirty="0" err="1">
                <a:latin typeface="Bahnschrift Condensed" pitchFamily="34" charset="0"/>
              </a:rPr>
              <a:t>summarised</a:t>
            </a:r>
            <a:r>
              <a:rPr lang="en-US" sz="2800" dirty="0">
                <a:latin typeface="Bahnschrift Condensed" pitchFamily="34" charset="0"/>
              </a:rPr>
              <a:t> as follows.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Bahnschrift Condensed" pitchFamily="34" charset="0"/>
              </a:rPr>
              <a:t>India lives in its villages, not in cities</a:t>
            </a:r>
            <a:r>
              <a:rPr lang="en-US" sz="2800" dirty="0" smtClean="0">
                <a:latin typeface="Bahnschrift Condensed" pitchFamily="34" charset="0"/>
              </a:rPr>
              <a:t>.</a:t>
            </a:r>
            <a:endParaRPr lang="en-US" sz="28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Promotion and use of </a:t>
            </a:r>
            <a:r>
              <a:rPr lang="en-US" dirty="0" err="1"/>
              <a:t>Swadeshi</a:t>
            </a:r>
            <a:r>
              <a:rPr lang="en-US" dirty="0"/>
              <a:t> products</a:t>
            </a:r>
          </a:p>
          <a:p>
            <a:r>
              <a:rPr lang="en-US" dirty="0"/>
              <a:t>Village </a:t>
            </a:r>
            <a:r>
              <a:rPr lang="en-US" dirty="0" err="1"/>
              <a:t>industrialisation</a:t>
            </a:r>
            <a:r>
              <a:rPr lang="en-US" dirty="0"/>
              <a:t> through small scale and cottage industries.</a:t>
            </a:r>
          </a:p>
          <a:p>
            <a:r>
              <a:rPr lang="en-US" dirty="0"/>
              <a:t>Each individual must perform their duty towards the state.</a:t>
            </a:r>
          </a:p>
          <a:p>
            <a:r>
              <a:rPr lang="en-US" dirty="0"/>
              <a:t>Decision making should be lies in people's hand.</a:t>
            </a:r>
          </a:p>
          <a:p>
            <a:r>
              <a:rPr lang="en-US" dirty="0"/>
              <a:t>Bottom-up Planning </a:t>
            </a:r>
            <a:r>
              <a:rPr lang="en-US" dirty="0" smtClean="0"/>
              <a:t>Process</a:t>
            </a:r>
          </a:p>
          <a:p>
            <a:r>
              <a:rPr lang="en-US" dirty="0"/>
              <a:t>Rural Reconstruction is based on the non-exploitation of rural areas.</a:t>
            </a:r>
          </a:p>
          <a:p>
            <a:r>
              <a:rPr lang="en-US" dirty="0"/>
              <a:t>Moral and ethical values are vital than materialistic gain.</a:t>
            </a:r>
          </a:p>
          <a:p>
            <a:r>
              <a:rPr lang="en-US" dirty="0" err="1"/>
              <a:t>Sarvodaya</a:t>
            </a:r>
            <a:r>
              <a:rPr lang="en-US" dirty="0"/>
              <a:t> - the welfare of all</a:t>
            </a:r>
          </a:p>
          <a:p>
            <a:endParaRPr lang="en-IN" dirty="0"/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323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24D958-72E5-4F7B-A723-90DB1FA1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4" y="757728"/>
            <a:ext cx="9123976" cy="51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2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7AF2CC-0522-4D59-854E-B92C2D83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70" y="804861"/>
            <a:ext cx="8336590" cy="46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4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9A74F9-4397-41B7-BBDC-F96AFE7A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48" y="786009"/>
            <a:ext cx="9073718" cy="51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55</TotalTime>
  <Words>233</Words>
  <Application>Microsoft Office PowerPoint</Application>
  <PresentationFormat>Custom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 Boardroom</vt:lpstr>
      <vt:lpstr>Alternative Development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2021-12-12T14:13:05Z</dcterms:created>
  <dcterms:modified xsi:type="dcterms:W3CDTF">2021-12-13T05:01:26Z</dcterms:modified>
</cp:coreProperties>
</file>